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61" r:id="rId6"/>
    <p:sldId id="266" r:id="rId7"/>
    <p:sldId id="262" r:id="rId8"/>
    <p:sldId id="269" r:id="rId9"/>
    <p:sldId id="268" r:id="rId10"/>
    <p:sldId id="270" r:id="rId11"/>
    <p:sldId id="263" r:id="rId12"/>
    <p:sldId id="264" r:id="rId13"/>
    <p:sldId id="267" r:id="rId14"/>
    <p:sldId id="271" r:id="rId15"/>
    <p:sldId id="260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6B04E0-4371-4A2A-506F-02D654915FF6}" v="1424" dt="2020-11-24T14:34:02.184"/>
    <p1510:client id="{C91C5466-3F16-553B-238B-2EFC7638658D}" v="144" dt="2020-11-23T23:15:14.1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43"/>
  </p:normalViewPr>
  <p:slideViewPr>
    <p:cSldViewPr snapToGrid="0">
      <p:cViewPr varScale="1">
        <p:scale>
          <a:sx n="40" d="100"/>
          <a:sy n="40" d="100"/>
        </p:scale>
        <p:origin x="9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FF32A8-F2AF-DD4F-BC22-B45D8490E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37E5ED-E86D-084D-ADD7-2D773E640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D6A4A7-F93F-9B4B-9AC6-F614F8369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D5C2-FAC1-3D44-A654-AA56FAF136FB}" type="datetimeFigureOut">
              <a:rPr lang="es-CO" smtClean="0"/>
              <a:t>24/11/2020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AE664F-6FF4-3A48-9556-BADE3492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567A4-7B24-2049-B533-8DD310A35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C384-8637-6B4D-BBCE-6DC5E40D5C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603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676A7A-3DA8-1C4A-85E4-0504AB2A8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469F58-78E1-5746-B1F8-0C90F2F0C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769540-6034-F043-90C7-333BD2CE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D5C2-FAC1-3D44-A654-AA56FAF136FB}" type="datetimeFigureOut">
              <a:rPr lang="es-CO" smtClean="0"/>
              <a:t>24/11/2020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603DB5-D7BC-3149-BF84-5AF4C7633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E3B2DE-05CE-604D-A7EB-7D6E21C2B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C384-8637-6B4D-BBCE-6DC5E40D5C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329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AD41CFE-8B73-C449-9958-9FA6FAA25B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F64A4B-2980-9D47-8048-59D58F452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CA277E-B8F7-9143-907C-4EC7CD50E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D5C2-FAC1-3D44-A654-AA56FAF136FB}" type="datetimeFigureOut">
              <a:rPr lang="es-CO" smtClean="0"/>
              <a:t>24/11/2020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96D8FB-72C0-3546-B63C-4BA11A3B1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02BE5B-E3DB-F148-AAB4-495605EF6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C384-8637-6B4D-BBCE-6DC5E40D5C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5139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0FAA00-CCB1-A649-B62B-A2B3DF717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12987C-A82F-5C49-AD74-C0DEAE52B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4CEE7-EC46-D54F-8466-A1DA6B7B7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D5C2-FAC1-3D44-A654-AA56FAF136FB}" type="datetimeFigureOut">
              <a:rPr lang="es-CO" smtClean="0"/>
              <a:t>24/11/2020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CEE2C9-0754-8B4D-968A-C70DA07D9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0E113F-9014-0843-881F-4ABC4D370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C384-8637-6B4D-BBCE-6DC5E40D5C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349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112B3B-4197-2646-A9B0-EA977AE7E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253CB1-F853-3A48-BE61-19B01DDD9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496AD6-B043-9046-B906-68EB6D9E6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D5C2-FAC1-3D44-A654-AA56FAF136FB}" type="datetimeFigureOut">
              <a:rPr lang="es-CO" smtClean="0"/>
              <a:t>24/11/2020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5B17FD-1C88-C948-87AF-5E0CCB4A3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ECD2BD-40C1-0744-83F9-3009516CC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C384-8637-6B4D-BBCE-6DC5E40D5C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0385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AD2E5-C346-174D-98FD-2CF95B2D4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44F138-4B7F-B342-BDD8-0C05D8220F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AC92E0-A6E6-4F4F-906D-264EA6F1B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8856C0-887B-5C42-B767-BB8152B51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D5C2-FAC1-3D44-A654-AA56FAF136FB}" type="datetimeFigureOut">
              <a:rPr lang="es-CO" smtClean="0"/>
              <a:t>24/11/2020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12F448-F5CF-814C-A3C6-B5428F65A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AF11FD-8B61-E944-B9AB-5BFF7294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C384-8637-6B4D-BBCE-6DC5E40D5C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184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7DA3FA-1AE3-AA4A-80D1-309D664DD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448B41-C643-764C-BE8E-05EF98A53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A7D3C62-0FD4-7A47-B7C9-C7E39ECFC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10BE7FE-4AD6-724D-A62C-44FE656FBF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804D16B-9200-A143-AAEB-3F38F40C9E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FB9E509-A2AE-9645-8FCB-77C9ECF23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D5C2-FAC1-3D44-A654-AA56FAF136FB}" type="datetimeFigureOut">
              <a:rPr lang="es-CO" smtClean="0"/>
              <a:t>24/11/2020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C34D7F4-D2B7-8B4C-9F47-FF7862542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029F255-C741-D148-A058-4A63B400E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C384-8637-6B4D-BBCE-6DC5E40D5C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283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6D5E65-6F50-7945-B463-676E05A8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C35C200-64B9-E94F-9DE7-04BE26174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D5C2-FAC1-3D44-A654-AA56FAF136FB}" type="datetimeFigureOut">
              <a:rPr lang="es-CO" smtClean="0"/>
              <a:t>24/11/2020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E838F48-18CC-CD4A-A150-54DEB140A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D0B96A-4A98-E943-80C0-7AB25B922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C384-8637-6B4D-BBCE-6DC5E40D5C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223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1D11DDF-F1FA-F349-9BFA-10B5440C4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D5C2-FAC1-3D44-A654-AA56FAF136FB}" type="datetimeFigureOut">
              <a:rPr lang="es-CO" smtClean="0"/>
              <a:t>24/11/2020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07726CA-EE8B-0045-BA47-DB5D5F19A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FAF7765-C2C3-D446-AE0D-75049D84B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C384-8637-6B4D-BBCE-6DC5E40D5C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8208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33A8F0-A718-AE4A-A942-4F7C2F73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C1ED8B-6E34-6642-ABA0-A21288F54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8B0ED5-E5CD-104D-A512-0B2F76CCC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D59137-B8C4-D449-92C7-0296C4E67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D5C2-FAC1-3D44-A654-AA56FAF136FB}" type="datetimeFigureOut">
              <a:rPr lang="es-CO" smtClean="0"/>
              <a:t>24/11/2020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9AA661-81BA-7540-9A28-B20BF0BB1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056C8E-9F98-114A-BE12-523A119BE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C384-8637-6B4D-BBCE-6DC5E40D5C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0267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EE0F83-5CEF-3C4D-A1DB-90651D7DE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AC1B595-4C87-2B4C-B2E4-FFBEAC1BF5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3DD7EE-F6CB-7449-9788-B415DDB62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368ACF-3456-784E-91A1-73C9FE6B3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D5C2-FAC1-3D44-A654-AA56FAF136FB}" type="datetimeFigureOut">
              <a:rPr lang="es-CO" smtClean="0"/>
              <a:t>24/11/2020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2FA424-070F-C244-AD9F-760485F33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2C3E72-5A01-5948-BD9C-B8E13E2EE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C384-8637-6B4D-BBCE-6DC5E40D5C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5954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E0AF065-7DC1-B741-8C02-883588045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61AD5C-9743-C84D-BFB1-65D52BBAA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2A8DFD-4FDA-9144-B80D-2BF1DC845E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1D5C2-FAC1-3D44-A654-AA56FAF136FB}" type="datetimeFigureOut">
              <a:rPr lang="es-CO" smtClean="0"/>
              <a:t>24/11/2020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610414-3F44-E24E-A998-21B27AF9E9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C62DBC-72EB-3840-B362-88F79E016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BC384-8637-6B4D-BBCE-6DC5E40D5C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246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FA80D09-E580-704F-A200-1C28D9488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0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400356-AEFB-9044-AAE7-9DB214166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050" y="2150534"/>
            <a:ext cx="6870884" cy="4114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s-E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En el PND 2018 – 2022 </a:t>
            </a:r>
            <a:r>
              <a:rPr lang="es-CO" sz="2400" i="1" dirty="0">
                <a:solidFill>
                  <a:schemeClr val="accent1">
                    <a:lumMod val="75000"/>
                  </a:schemeClr>
                </a:solidFill>
              </a:rPr>
              <a:t>“Pacto por Colombia, Pacto por la Equidad”</a:t>
            </a: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, fueron incorporadas metas relacionadas con los objetivos propuesto en el Plan Estratégico Aeronáutico 2030. </a:t>
            </a:r>
          </a:p>
          <a:p>
            <a:pPr algn="just"/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Acorde con los porcentajes de avance en los indicadores relacionados con infraestructura aeroportuaria, el cumplimiento de las metas propuesta en el PND durante los primeros dos años alcanzó y en algunos casos superó las expectativas propuestas. </a:t>
            </a:r>
          </a:p>
          <a:p>
            <a:pPr algn="just"/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Finalización de obras en el aeropuerto El Edén – Armenia. </a:t>
            </a:r>
          </a:p>
          <a:p>
            <a:pPr marL="0" indent="0">
              <a:buNone/>
            </a:pPr>
            <a:endParaRPr lang="es-CO" sz="2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65CDDE8-D699-401B-AB6A-40B0F580599E}"/>
              </a:ext>
            </a:extLst>
          </p:cNvPr>
          <p:cNvSpPr txBox="1"/>
          <p:nvPr/>
        </p:nvSpPr>
        <p:spPr>
          <a:xfrm>
            <a:off x="0" y="77525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CO" sz="3200" b="1" dirty="0">
                <a:solidFill>
                  <a:schemeClr val="accent1">
                    <a:lumMod val="75000"/>
                  </a:schemeClr>
                </a:solidFill>
              </a:rPr>
              <a:t>III. RETOS Y ESTRATEGIAS EN INFRAESTRUCTURA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3F67FE5-C799-3146-B2A3-410CBFFC24C6}"/>
              </a:ext>
            </a:extLst>
          </p:cNvPr>
          <p:cNvSpPr/>
          <p:nvPr/>
        </p:nvSpPr>
        <p:spPr>
          <a:xfrm>
            <a:off x="0" y="1532679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4. Adecuación de las metas incluidas en el Plan Nacional de Desarrollo – PND- acorde con las variaciones en la industria:</a:t>
            </a:r>
          </a:p>
        </p:txBody>
      </p:sp>
      <p:pic>
        <p:nvPicPr>
          <p:cNvPr id="6" name="Gráfico 5" descr="Lista de comprobación RTL">
            <a:extLst>
              <a:ext uri="{FF2B5EF4-FFF2-40B4-BE49-F238E27FC236}">
                <a16:creationId xmlns:a16="http://schemas.microsoft.com/office/drawing/2014/main" id="{A9C21AF3-61AB-C142-94DA-6215B34C6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9266" y="2433549"/>
            <a:ext cx="1099021" cy="1099021"/>
          </a:xfrm>
          <a:prstGeom prst="rect">
            <a:avLst/>
          </a:prstGeom>
        </p:spPr>
      </p:pic>
      <p:pic>
        <p:nvPicPr>
          <p:cNvPr id="8" name="Gráfico 7" descr="Flechas de cheurón">
            <a:extLst>
              <a:ext uri="{FF2B5EF4-FFF2-40B4-BE49-F238E27FC236}">
                <a16:creationId xmlns:a16="http://schemas.microsoft.com/office/drawing/2014/main" id="{329AABF8-AC35-B748-9697-58C8C32EB7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9704" y="2433549"/>
            <a:ext cx="914400" cy="914400"/>
          </a:xfrm>
          <a:prstGeom prst="rect">
            <a:avLst/>
          </a:prstGeom>
        </p:spPr>
      </p:pic>
      <p:pic>
        <p:nvPicPr>
          <p:cNvPr id="10" name="Gráfico 9" descr="Avión">
            <a:extLst>
              <a:ext uri="{FF2B5EF4-FFF2-40B4-BE49-F238E27FC236}">
                <a16:creationId xmlns:a16="http://schemas.microsoft.com/office/drawing/2014/main" id="{6B33C03F-D814-5548-B3E2-A33D09A66E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533130">
            <a:off x="9352670" y="2474466"/>
            <a:ext cx="914400" cy="9144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B75E1F5-0A86-F34A-8FFA-B134B122A9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0383" y="3809367"/>
            <a:ext cx="2729838" cy="211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42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400356-AEFB-9044-AAE7-9DB214166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1319" y="3995112"/>
            <a:ext cx="4237847" cy="24280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CO" sz="1400" b="1">
                <a:solidFill>
                  <a:schemeClr val="accent1">
                    <a:lumMod val="75000"/>
                  </a:schemeClr>
                </a:solidFill>
              </a:rPr>
              <a:t>5. Criterios de Sostenibilidad en estructuraciones 5G.</a:t>
            </a:r>
          </a:p>
          <a:p>
            <a:pPr marL="285750" indent="-285750"/>
            <a:r>
              <a:rPr lang="es-CO" sz="1400">
                <a:solidFill>
                  <a:schemeClr val="accent1">
                    <a:lumMod val="75000"/>
                  </a:schemeClr>
                </a:solidFill>
              </a:rPr>
              <a:t>Principios OCDE</a:t>
            </a:r>
            <a:endParaRPr lang="es-MX" sz="14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/>
            <a:r>
              <a:rPr lang="es-CO" sz="1400">
                <a:solidFill>
                  <a:schemeClr val="accent1">
                    <a:lumMod val="75000"/>
                  </a:schemeClr>
                </a:solidFill>
              </a:rPr>
              <a:t>Nueva generación de contratos: </a:t>
            </a:r>
            <a:r>
              <a:rPr lang="es-MX" sz="1400">
                <a:solidFill>
                  <a:schemeClr val="accent1">
                    <a:lumMod val="75000"/>
                  </a:schemeClr>
                </a:solidFill>
              </a:rPr>
              <a:t>fundamentados en sostenibilidad vista desde cuatro perspectivas: institucional, financiera, social y ambiental. </a:t>
            </a:r>
            <a:endParaRPr lang="es-CO" sz="14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/>
            <a:r>
              <a:rPr lang="es-MX" sz="1400">
                <a:solidFill>
                  <a:schemeClr val="accent1">
                    <a:lumMod val="75000"/>
                  </a:schemeClr>
                </a:solidFill>
              </a:rPr>
              <a:t>En cuanto sostenibilidad ambiental: infraestructura resiliente a cambio climático.</a:t>
            </a:r>
            <a:endParaRPr lang="es-CO" sz="1400">
              <a:solidFill>
                <a:schemeClr val="accent1">
                  <a:lumMod val="75000"/>
                </a:schemeClr>
              </a:solidFill>
              <a:cs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F4A4B5-A126-48D9-90FF-98C95CF34266}"/>
              </a:ext>
            </a:extLst>
          </p:cNvPr>
          <p:cNvSpPr txBox="1"/>
          <p:nvPr/>
        </p:nvSpPr>
        <p:spPr>
          <a:xfrm>
            <a:off x="2470483" y="702223"/>
            <a:ext cx="7668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CO" sz="3200" b="1">
                <a:solidFill>
                  <a:schemeClr val="accent1">
                    <a:lumMod val="75000"/>
                  </a:schemeClr>
                </a:solidFill>
              </a:rPr>
              <a:t>IV. SOSTENIBILIDAD AMBIENTAL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8976C41-CF28-4DF9-A892-3E05428BBDE1}"/>
              </a:ext>
            </a:extLst>
          </p:cNvPr>
          <p:cNvSpPr txBox="1"/>
          <p:nvPr/>
        </p:nvSpPr>
        <p:spPr>
          <a:xfrm>
            <a:off x="1776663" y="1836821"/>
            <a:ext cx="3996489" cy="9787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es-CO" sz="1600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1</a:t>
            </a:r>
            <a:r>
              <a:rPr lang="es-CO" sz="160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. </a:t>
            </a:r>
            <a:r>
              <a:rPr lang="es-CO" sz="1600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Airport Carbon Accreditation – ACI:</a:t>
            </a:r>
            <a:r>
              <a:rPr lang="es-CO" sz="160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Levantamiento de información  para determinar huella de carbono en 2 aeropuertos. (primer nivel de certificación) </a:t>
            </a:r>
            <a:endParaRPr lang="es-ES" sz="1600">
              <a:solidFill>
                <a:schemeClr val="accent1">
                  <a:lumMod val="75000"/>
                </a:schemeClr>
              </a:solidFill>
              <a:cs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9CBF639-B594-45DF-BA3E-061FECCE67A8}"/>
              </a:ext>
            </a:extLst>
          </p:cNvPr>
          <p:cNvSpPr txBox="1"/>
          <p:nvPr/>
        </p:nvSpPr>
        <p:spPr>
          <a:xfrm>
            <a:off x="9148649" y="1837269"/>
            <a:ext cx="2487186" cy="10064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es-CO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2.</a:t>
            </a:r>
            <a:r>
              <a:rPr lang="es-CO" sz="1600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CORSIA:</a:t>
            </a:r>
            <a:r>
              <a:rPr lang="es-CO" sz="160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Bonos de Emisiones Nacionales e implementación de bio combustibles. </a:t>
            </a:r>
            <a:endParaRPr lang="es-ES" sz="1600">
              <a:solidFill>
                <a:schemeClr val="accent1">
                  <a:lumMod val="75000"/>
                </a:schemeClr>
              </a:solidFill>
              <a:cs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90B9C56-0A6B-4182-BAF4-8316EEEED4F8}"/>
              </a:ext>
            </a:extLst>
          </p:cNvPr>
          <p:cNvSpPr txBox="1"/>
          <p:nvPr/>
        </p:nvSpPr>
        <p:spPr>
          <a:xfrm>
            <a:off x="305611" y="4887225"/>
            <a:ext cx="3526075" cy="7571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CO" sz="1600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3. Metodología Multiamenaza:</a:t>
            </a:r>
            <a:r>
              <a:rPr lang="es-CO" sz="160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s-MX" sz="160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Diseño de acciones para el cálculo de riesgo en la infraestructura aeroportuaria</a:t>
            </a:r>
            <a:endParaRPr lang="es-ES" sz="1600">
              <a:solidFill>
                <a:schemeClr val="accent1">
                  <a:lumMod val="75000"/>
                </a:schemeClr>
              </a:solidFill>
              <a:cs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91293F-FAD9-449D-AFA2-FF4BB0AB527C}"/>
              </a:ext>
            </a:extLst>
          </p:cNvPr>
          <p:cNvSpPr txBox="1"/>
          <p:nvPr/>
        </p:nvSpPr>
        <p:spPr>
          <a:xfrm>
            <a:off x="4213573" y="4468763"/>
            <a:ext cx="297490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CO" sz="1600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4. Enrutamiento Directo Estratégico</a:t>
            </a:r>
            <a:r>
              <a:rPr lang="es-CO" sz="160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: </a:t>
            </a:r>
            <a:r>
              <a:rPr lang="es-MX" sz="160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Protección del medio ambiente con la reducción en la emisión de gases contaminantes. (combustible)</a:t>
            </a:r>
            <a:endParaRPr lang="es-CO" sz="160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algn="l"/>
            <a:endParaRPr lang="es-ES">
              <a:cs typeface="Calibri"/>
            </a:endParaRPr>
          </a:p>
        </p:txBody>
      </p:sp>
      <p:pic>
        <p:nvPicPr>
          <p:cNvPr id="8" name="Imagen 8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563590F-9C7E-4460-93DA-5575E1C98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11" y="1150084"/>
            <a:ext cx="1332999" cy="1668881"/>
          </a:xfrm>
          <a:prstGeom prst="rect">
            <a:avLst/>
          </a:prstGeom>
        </p:spPr>
      </p:pic>
      <p:pic>
        <p:nvPicPr>
          <p:cNvPr id="9" name="Imagen 9" descr="Imagen que contiene dibujo, señal&#10;&#10;Descripción generada automáticamente">
            <a:extLst>
              <a:ext uri="{FF2B5EF4-FFF2-40B4-BE49-F238E27FC236}">
                <a16:creationId xmlns:a16="http://schemas.microsoft.com/office/drawing/2014/main" id="{D46EC573-75CF-44AF-AC0B-BF3429B78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659" y="1440030"/>
            <a:ext cx="2701447" cy="1274403"/>
          </a:xfrm>
          <a:prstGeom prst="rect">
            <a:avLst/>
          </a:prstGeom>
        </p:spPr>
      </p:pic>
      <p:pic>
        <p:nvPicPr>
          <p:cNvPr id="10" name="Imagen 10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F90F12F3-E0BD-493A-84C9-D1F5AFD06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2560" y="3021055"/>
            <a:ext cx="2676525" cy="962025"/>
          </a:xfrm>
          <a:prstGeom prst="rect">
            <a:avLst/>
          </a:prstGeom>
        </p:spPr>
      </p:pic>
      <p:pic>
        <p:nvPicPr>
          <p:cNvPr id="11" name="Imagen 11" descr="Logotipo&#10;&#10;Descripción generada automáticamente">
            <a:extLst>
              <a:ext uri="{FF2B5EF4-FFF2-40B4-BE49-F238E27FC236}">
                <a16:creationId xmlns:a16="http://schemas.microsoft.com/office/drawing/2014/main" id="{0A689005-BF40-4C61-82B6-CDE3D99175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855" y="3095625"/>
            <a:ext cx="1203158" cy="1278356"/>
          </a:xfrm>
          <a:prstGeom prst="rect">
            <a:avLst/>
          </a:prstGeom>
        </p:spPr>
      </p:pic>
      <p:pic>
        <p:nvPicPr>
          <p:cNvPr id="12" name="Imagen 11" descr="Logotipo&#10;&#10;Descripción generada automáticamente">
            <a:extLst>
              <a:ext uri="{FF2B5EF4-FFF2-40B4-BE49-F238E27FC236}">
                <a16:creationId xmlns:a16="http://schemas.microsoft.com/office/drawing/2014/main" id="{C1010CDC-33D5-4D7A-9CC7-32D1FFF9D2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328" y="3346282"/>
            <a:ext cx="1203158" cy="127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75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400356-AEFB-9044-AAE7-9DB214166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75" y="1024575"/>
            <a:ext cx="5054875" cy="512347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CO" sz="1600" dirty="0">
                <a:solidFill>
                  <a:schemeClr val="accent1">
                    <a:lumMod val="75000"/>
                  </a:schemeClr>
                </a:solidFill>
              </a:rPr>
              <a:t>Grandes lecciones en materia de infraestructura aeronáutica y sostenibilidad.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CO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CO" sz="1600" dirty="0">
                <a:solidFill>
                  <a:schemeClr val="accent1">
                    <a:lumMod val="75000"/>
                  </a:schemeClr>
                </a:solidFill>
              </a:rPr>
              <a:t>A pesar de la parálisis global casi total en el transporte aéreo, el cumplimiento de los deberes del Estado para garantizar el abastecimiento a lo largo y ancho del territorio nacional, así como la movilidad de los ciudadanos que lo han requerido aún en condiciones especiales y el desarrollo de la economía en general  impulsó a las entidades del sector a generar acciones, procesos y protocolos inmediatos para enfrentar los retos que aparecían, asegurando niveles de servicio óptimos con las medidas de protección a la vida y a la salud.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CO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CO" sz="1600" dirty="0">
                <a:solidFill>
                  <a:schemeClr val="accent1">
                    <a:lumMod val="75000"/>
                  </a:schemeClr>
                </a:solidFill>
              </a:rPr>
              <a:t>El éxito de la recuperación de la aviación de hoy y la preparación para el mañana sólo resultará de esfuerzos colectivos.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F4A4B5-A126-48D9-90FF-98C95CF34266}"/>
              </a:ext>
            </a:extLst>
          </p:cNvPr>
          <p:cNvSpPr txBox="1"/>
          <p:nvPr/>
        </p:nvSpPr>
        <p:spPr>
          <a:xfrm>
            <a:off x="0" y="39977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CO" sz="3200" b="1">
                <a:solidFill>
                  <a:schemeClr val="accent1">
                    <a:lumMod val="75000"/>
                  </a:schemeClr>
                </a:solidFill>
              </a:rPr>
              <a:t>V. CONCLUSIONES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0EF087A-866D-D54F-97D2-FDD66884DEBC}"/>
              </a:ext>
            </a:extLst>
          </p:cNvPr>
          <p:cNvSpPr/>
          <p:nvPr/>
        </p:nvSpPr>
        <p:spPr>
          <a:xfrm>
            <a:off x="5786437" y="997287"/>
            <a:ext cx="62597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accent1">
                    <a:lumMod val="75000"/>
                  </a:schemeClr>
                </a:solidFill>
              </a:rPr>
              <a:t>La afectación en los ingresos ha generado la necesidad de equilibrar el presupuesto de inversión de la Aeronáutica Civil, lo que a su vez ha implicado el aplazamiento de varias iniciativas de intervención circunstancia que genera un reto de cara a la priorización de la inversión. </a:t>
            </a:r>
          </a:p>
          <a:p>
            <a:pPr algn="just"/>
            <a:endParaRPr lang="es-CO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accent1">
                    <a:lumMod val="75000"/>
                  </a:schemeClr>
                </a:solidFill>
              </a:rPr>
              <a:t>Planeación e inversión en infraestructura aeronáutica teniendo en cuenta la incertidumbre respecto de la demanda futura, evitando inversiones sobre o subdimensionadas, o inadecuadas para aprovechar oportunidades de crecimiento con modelos de negocio o características operacionales no previstas.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s-CO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accent1">
                    <a:lumMod val="75000"/>
                  </a:schemeClr>
                </a:solidFill>
              </a:rPr>
              <a:t>La resiliencia del Sistema depende de: políticas públicas oportunas y la adopción efectiva de medidas operacionales, financieras, sanitarias y de comunicación.</a:t>
            </a:r>
          </a:p>
        </p:txBody>
      </p:sp>
      <p:pic>
        <p:nvPicPr>
          <p:cNvPr id="8" name="Gráfico 7" descr="Saludos">
            <a:extLst>
              <a:ext uri="{FF2B5EF4-FFF2-40B4-BE49-F238E27FC236}">
                <a16:creationId xmlns:a16="http://schemas.microsoft.com/office/drawing/2014/main" id="{96BDB6C6-CB9F-BC44-81C3-F71A27DF8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7200" y="5290610"/>
            <a:ext cx="1439334" cy="1439334"/>
          </a:xfrm>
          <a:prstGeom prst="rect">
            <a:avLst/>
          </a:prstGeom>
        </p:spPr>
      </p:pic>
      <p:pic>
        <p:nvPicPr>
          <p:cNvPr id="3076" name="Picture 4" descr="Aeropuerto de Santa Marta no está incluido en piloto de reapertura - Santa  Marta Al Día">
            <a:extLst>
              <a:ext uri="{FF2B5EF4-FFF2-40B4-BE49-F238E27FC236}">
                <a16:creationId xmlns:a16="http://schemas.microsoft.com/office/drawing/2014/main" id="{C4E06F5A-89F1-234A-A2F9-269E2650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741" y="4608352"/>
            <a:ext cx="2568117" cy="133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29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754D47-B937-B24C-BBE5-0A744DBF6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90" y="455535"/>
            <a:ext cx="12192000" cy="641169"/>
          </a:xfrm>
        </p:spPr>
        <p:txBody>
          <a:bodyPr>
            <a:normAutofit/>
          </a:bodyPr>
          <a:lstStyle/>
          <a:p>
            <a:pPr marL="457200" lvl="1" algn="ctr" rtl="0"/>
            <a:r>
              <a:rPr lang="es-CO" sz="32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V. RECOMENDACIONES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9641F1D-FDC3-A34A-9659-938C22B0765D}"/>
              </a:ext>
            </a:extLst>
          </p:cNvPr>
          <p:cNvSpPr/>
          <p:nvPr/>
        </p:nvSpPr>
        <p:spPr>
          <a:xfrm>
            <a:off x="5704276" y="2757673"/>
            <a:ext cx="5891660" cy="329320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s-ES" sz="16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/>
              </a:rPr>
              <a:t>3. Identificar e implementar herramientas de planificación, que permitan conocer qué inversiones se deben ejecutar y cuales reestructurar o desplazar, con el fin de no sobredimensionar la infraestructura aeroportuaria o degradar los niveles de servicio</a:t>
            </a:r>
            <a:endParaRPr lang="es-CO" sz="16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/>
            </a:endParaRPr>
          </a:p>
          <a:p>
            <a:pPr algn="just"/>
            <a:endParaRPr lang="es-ES_tradnl" sz="16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Arial"/>
            </a:endParaRPr>
          </a:p>
          <a:p>
            <a:pPr algn="just">
              <a:buFont typeface="Calibri Light" panose="020F0302020204030204"/>
            </a:pPr>
            <a:r>
              <a:rPr lang="es-ES_tradnl" sz="16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Arial"/>
              </a:rPr>
              <a:t>4. Considerando </a:t>
            </a:r>
            <a:r>
              <a:rPr lang="es-CO" sz="16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Arial"/>
              </a:rPr>
              <a:t>la estructura financiera de la Aeronautica Civil, especialmente la composición de los ingresos,</a:t>
            </a:r>
            <a:r>
              <a:rPr lang="es-ES_tradnl" sz="16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Arial"/>
              </a:rPr>
              <a:t> se ha identificado la necesidad de revisar y analizar </a:t>
            </a:r>
            <a:r>
              <a:rPr lang="es-CO" sz="16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Arial"/>
              </a:rPr>
              <a:t> mecanismos de protección a las inversiones, así como la incorporación de modelos de administración y operación de los aeropuertos diferentes a los existentes, reevaluando los porcentajes de contraprestación y plazos en futuras concesiones aeroportuarias, dada la nueva infraestructura con la que se cuentan en los aeropuertos actualmente.</a:t>
            </a:r>
            <a:endParaRPr lang="es-CO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7E8EE49-7E11-493E-B0EA-E269BA0AFCF4}"/>
              </a:ext>
            </a:extLst>
          </p:cNvPr>
          <p:cNvSpPr txBox="1"/>
          <p:nvPr/>
        </p:nvSpPr>
        <p:spPr>
          <a:xfrm>
            <a:off x="593558" y="1034717"/>
            <a:ext cx="4337384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AutoNum type="arabicPeriod"/>
            </a:pPr>
            <a:r>
              <a:rPr lang="es-ES" sz="1600">
                <a:solidFill>
                  <a:schemeClr val="accent1">
                    <a:lumMod val="75000"/>
                  </a:schemeClr>
                </a:solidFill>
              </a:rPr>
              <a:t>Continuar fortaleciendo la implementación completa y oportuna del Plan de Navegación Aérea para Colombia como herramienta estratégica para orientar las mejoras en la provisión de los servicios a la navegación aérea y servicios aeroportuarios.</a:t>
            </a:r>
            <a:endParaRPr lang="en-US" sz="160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342900" indent="-342900" algn="just">
              <a:buAutoNum type="arabicPeriod"/>
            </a:pPr>
            <a:endParaRPr lang="es-CO" sz="1600">
              <a:ea typeface="+mn-lt"/>
              <a:cs typeface="+mn-lt"/>
            </a:endParaRPr>
          </a:p>
          <a:p>
            <a:pPr marL="342900" indent="-342900" algn="just">
              <a:buAutoNum type="arabicPeriod"/>
            </a:pPr>
            <a:r>
              <a:rPr lang="es-CO" sz="1600">
                <a:solidFill>
                  <a:schemeClr val="accent1">
                    <a:lumMod val="75000"/>
                  </a:schemeClr>
                </a:solidFill>
              </a:rPr>
              <a:t>Continuar aplicando el modelo de mantenimiento y operación de los servicios aeroportuarios como garantía de la seguridad operacional.</a:t>
            </a:r>
            <a:endParaRPr lang="es-ES" sz="16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agen 5" descr="Avión en la pista de un aeropuerto&#10;&#10;Descripción generada automáticamente">
            <a:extLst>
              <a:ext uri="{FF2B5EF4-FFF2-40B4-BE49-F238E27FC236}">
                <a16:creationId xmlns:a16="http://schemas.microsoft.com/office/drawing/2014/main" id="{5AEF731A-41F9-4478-AA55-0CCA8296C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885" y="3919163"/>
            <a:ext cx="3517987" cy="2399778"/>
          </a:xfrm>
          <a:prstGeom prst="rect">
            <a:avLst/>
          </a:prstGeom>
        </p:spPr>
      </p:pic>
      <p:pic>
        <p:nvPicPr>
          <p:cNvPr id="6" name="Imagen 6" descr="Imagen que contiene Forma&#10;&#10;Descripción generada automáticamente">
            <a:extLst>
              <a:ext uri="{FF2B5EF4-FFF2-40B4-BE49-F238E27FC236}">
                <a16:creationId xmlns:a16="http://schemas.microsoft.com/office/drawing/2014/main" id="{26CE5B7B-21BD-4A1D-B5A7-0143EB3EA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951" y="1182143"/>
            <a:ext cx="1383083" cy="1383083"/>
          </a:xfrm>
          <a:prstGeom prst="rect">
            <a:avLst/>
          </a:prstGeom>
        </p:spPr>
      </p:pic>
      <p:pic>
        <p:nvPicPr>
          <p:cNvPr id="7" name="Imagen 7" descr="Imagen que contiene Forma&#10;&#10;Descripción generada automáticamente">
            <a:extLst>
              <a:ext uri="{FF2B5EF4-FFF2-40B4-BE49-F238E27FC236}">
                <a16:creationId xmlns:a16="http://schemas.microsoft.com/office/drawing/2014/main" id="{A86F81D8-0C43-4DE7-A677-00A7CFE6D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2350" y="1182142"/>
            <a:ext cx="1383084" cy="138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33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754D47-B937-B24C-BBE5-0A744DBF6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0899"/>
            <a:ext cx="12192000" cy="854075"/>
          </a:xfrm>
        </p:spPr>
        <p:txBody>
          <a:bodyPr>
            <a:normAutofit/>
          </a:bodyPr>
          <a:lstStyle/>
          <a:p>
            <a:pPr marL="457200" lvl="1" algn="ctr" rtl="0"/>
            <a:r>
              <a:rPr lang="es-CO" sz="32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V. RECOMENDACIONES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485B6A-64BD-9A40-A6D6-0A0AFB1BCBF9}"/>
              </a:ext>
            </a:extLst>
          </p:cNvPr>
          <p:cNvSpPr txBox="1"/>
          <p:nvPr/>
        </p:nvSpPr>
        <p:spPr>
          <a:xfrm>
            <a:off x="344557" y="17757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9641F1D-FDC3-A34A-9659-938C22B0765D}"/>
              </a:ext>
            </a:extLst>
          </p:cNvPr>
          <p:cNvSpPr/>
          <p:nvPr/>
        </p:nvSpPr>
        <p:spPr>
          <a:xfrm>
            <a:off x="120288" y="1140791"/>
            <a:ext cx="890732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CO" sz="2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5. Fortalecer alianzas y cooperación técnica con otros Estados, aunar esfuerzos para una mejor recuperación de la crisis.</a:t>
            </a:r>
          </a:p>
          <a:p>
            <a:pPr lvl="0" algn="just"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endParaRPr lang="es-CO" sz="20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lvl="0" algn="just"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CO" sz="2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6. Identificar e implementar modelos de contratos flexibles, que permitan responder de manera adecuada y oportuna a la constante evolución de la industria aeronáutica en materia de tráfico, cambios tecnológicos, nuevos requerimientos de servicios y niveles de servicio, entre otros</a:t>
            </a:r>
          </a:p>
          <a:p>
            <a:pPr lvl="0" algn="just"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endParaRPr lang="es-CO" sz="20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lvl="0" algn="just"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CO" sz="2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7. Uso de datos e información para toma de decisiones asertivas que potencien la inversión en lugar y tiempo de los recursos propios y ofrecidos.</a:t>
            </a:r>
          </a:p>
          <a:p>
            <a:pPr lvl="0" algn="just"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endParaRPr lang="es-CO" sz="20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lvl="0" algn="just"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CO" sz="2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8. Continuar fortaleciendo el objetivo de construir un Sistema de Aviación más resiliente a largo plazo.</a:t>
            </a:r>
          </a:p>
          <a:p>
            <a:pPr lvl="0" algn="just"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endParaRPr lang="es-CO" sz="20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lvl="0" algn="just"/>
            <a:r>
              <a:rPr lang="es-ES" sz="2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9. Reconocer los diferentes escenarios de riesgo en los aeropuertos a nivel nacional (Metodología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multiamenaza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) para logar implementar acciones en pro de la mitigación del peligro. </a:t>
            </a:r>
            <a:endParaRPr lang="es-CO" sz="20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2" descr="Connectivity and Help icon">
            <a:extLst>
              <a:ext uri="{FF2B5EF4-FFF2-40B4-BE49-F238E27FC236}">
                <a16:creationId xmlns:a16="http://schemas.microsoft.com/office/drawing/2014/main" id="{1C971DC4-E66B-FF45-BA0F-9DD7B89E1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147901" y="1140791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Residential and commercial real estate property, engineering and construction Illustration">
            <a:extLst>
              <a:ext uri="{FF2B5EF4-FFF2-40B4-BE49-F238E27FC236}">
                <a16:creationId xmlns:a16="http://schemas.microsoft.com/office/drawing/2014/main" id="{D12303D0-3A2B-FD41-9262-6DA3F5BE1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697" y="2190750"/>
            <a:ext cx="3159347" cy="225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Earth Care icon">
            <a:extLst>
              <a:ext uri="{FF2B5EF4-FFF2-40B4-BE49-F238E27FC236}">
                <a16:creationId xmlns:a16="http://schemas.microsoft.com/office/drawing/2014/main" id="{CB4F63A3-1B3C-A742-97CC-906938023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901" y="457420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735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B90B8CA-CA50-7948-93FB-8A34744C2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568" y="1685408"/>
            <a:ext cx="10515600" cy="3487184"/>
          </a:xfrm>
        </p:spPr>
        <p:txBody>
          <a:bodyPr>
            <a:normAutofit/>
          </a:bodyPr>
          <a:lstStyle/>
          <a:p>
            <a:pPr algn="ctr"/>
            <a:r>
              <a:rPr lang="es-ES" sz="8800" b="1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GRACIAS</a:t>
            </a:r>
            <a:endParaRPr lang="es-CO" sz="8800" b="1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156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A5DFFB-F026-4F14-9D62-60673E139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236" y="1179445"/>
            <a:ext cx="11077073" cy="49430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ES" sz="4000" b="1">
                <a:solidFill>
                  <a:schemeClr val="accent5">
                    <a:lumMod val="50000"/>
                  </a:schemeClr>
                </a:solidFill>
                <a:cs typeface="Calibri Light"/>
              </a:rPr>
              <a:t>INFRAESTRUCTURA Y SOSTENIBILIDAD AMBIENTAL</a:t>
            </a:r>
            <a:br>
              <a:rPr lang="es-ES" sz="4000" b="1">
                <a:solidFill>
                  <a:schemeClr val="accent5">
                    <a:lumMod val="50000"/>
                  </a:schemeClr>
                </a:solidFill>
                <a:cs typeface="Calibri Light"/>
              </a:rPr>
            </a:br>
            <a:br>
              <a:rPr lang="es-ES" sz="4000" b="1">
                <a:solidFill>
                  <a:schemeClr val="accent5">
                    <a:lumMod val="50000"/>
                  </a:schemeClr>
                </a:solidFill>
                <a:cs typeface="Calibri Light"/>
              </a:rPr>
            </a:br>
            <a:r>
              <a:rPr lang="es-CO" sz="4000" b="1">
                <a:solidFill>
                  <a:schemeClr val="accent5">
                    <a:lumMod val="50000"/>
                  </a:schemeClr>
                </a:solidFill>
                <a:cs typeface="Calibri Light"/>
              </a:rPr>
              <a:t>RESILIENCIA DE LA INFRAESTRUCTURA AERONÁUTICA FRENTE AL COVID-19: RETOS Y OPORTUNIDADES</a:t>
            </a:r>
            <a:br>
              <a:rPr lang="es-CO" sz="4000" b="1">
                <a:solidFill>
                  <a:schemeClr val="accent5">
                    <a:lumMod val="50000"/>
                  </a:schemeClr>
                </a:solidFill>
                <a:cs typeface="Calibri Light"/>
              </a:rPr>
            </a:br>
            <a:br>
              <a:rPr lang="es-ES" sz="4000" b="1">
                <a:solidFill>
                  <a:schemeClr val="accent5">
                    <a:lumMod val="50000"/>
                  </a:schemeClr>
                </a:solidFill>
                <a:cs typeface="Calibri Light"/>
              </a:rPr>
            </a:br>
            <a:r>
              <a:rPr lang="es-ES" sz="4000" b="1">
                <a:solidFill>
                  <a:schemeClr val="accent1">
                    <a:lumMod val="75000"/>
                  </a:schemeClr>
                </a:solidFill>
                <a:cs typeface="Calibri Light"/>
              </a:rPr>
              <a:t>Olga Lucía Ramírez Duarte</a:t>
            </a:r>
          </a:p>
        </p:txBody>
      </p:sp>
    </p:spTree>
    <p:extLst>
      <p:ext uri="{BB962C8B-B14F-4D97-AF65-F5344CB8AC3E}">
        <p14:creationId xmlns:p14="http://schemas.microsoft.com/office/powerpoint/2010/main" val="85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66DB6144-4126-4F4C-AD28-64E36F3E3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826" y="2315078"/>
            <a:ext cx="10222151" cy="2962775"/>
          </a:xfrm>
        </p:spPr>
        <p:txBody>
          <a:bodyPr>
            <a:noAutofit/>
          </a:bodyPr>
          <a:lstStyle/>
          <a:p>
            <a:pPr marL="1028700" lvl="1" indent="-571500">
              <a:buFont typeface="+mj-lt"/>
              <a:buAutoNum type="romanUcPeriod"/>
            </a:pPr>
            <a:r>
              <a:rPr lang="es-CO" sz="3600">
                <a:solidFill>
                  <a:schemeClr val="accent1">
                    <a:lumMod val="75000"/>
                  </a:schemeClr>
                </a:solidFill>
              </a:rPr>
              <a:t>ANTECEDENTES (PRE-PANDEMIA) 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s-CO" sz="3600">
                <a:solidFill>
                  <a:schemeClr val="accent1">
                    <a:lumMod val="75000"/>
                  </a:schemeClr>
                </a:solidFill>
              </a:rPr>
              <a:t>LECCIONES APRENDIDAS 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s-CO" sz="3600">
                <a:solidFill>
                  <a:schemeClr val="accent1">
                    <a:lumMod val="75000"/>
                  </a:schemeClr>
                </a:solidFill>
              </a:rPr>
              <a:t>RETOS Y ESTRATEGIAS EN INFRAESTRUCTURA 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s-CO" sz="3600">
                <a:solidFill>
                  <a:schemeClr val="accent1">
                    <a:lumMod val="75000"/>
                  </a:schemeClr>
                </a:solidFill>
              </a:rPr>
              <a:t>SOSTENIBILIDAD AMBIENTAL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s-CO" sz="3600">
                <a:solidFill>
                  <a:schemeClr val="accent1">
                    <a:lumMod val="75000"/>
                  </a:schemeClr>
                </a:solidFill>
              </a:rPr>
              <a:t>CONCLUSIONES Y RECOMENDACIONES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134375A-924F-4322-96A4-7CF4009AB175}"/>
              </a:ext>
            </a:extLst>
          </p:cNvPr>
          <p:cNvSpPr txBox="1"/>
          <p:nvPr/>
        </p:nvSpPr>
        <p:spPr>
          <a:xfrm>
            <a:off x="1291155" y="1026699"/>
            <a:ext cx="32006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b="1">
                <a:solidFill>
                  <a:schemeClr val="accent1">
                    <a:lumMod val="75000"/>
                  </a:scheme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878271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400356-AEFB-9044-AAE7-9DB214166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273" y="3776634"/>
            <a:ext cx="5969437" cy="2242584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914400" lvl="2" indent="0" algn="just">
              <a:buNone/>
            </a:pPr>
            <a:endParaRPr lang="es-CO" sz="2400" b="1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0" indent="0" algn="just">
              <a:buNone/>
            </a:pPr>
            <a:r>
              <a:rPr lang="es-CO" sz="2400" b="1">
                <a:solidFill>
                  <a:schemeClr val="accent1">
                    <a:lumMod val="75000"/>
                  </a:schemeClr>
                </a:solidFill>
              </a:rPr>
              <a:t>2.  Declaración del Covid-19 como pandemia por OMS.</a:t>
            </a:r>
            <a:endParaRPr lang="es-CO" sz="2400" b="1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0" indent="0" algn="just">
              <a:buNone/>
            </a:pPr>
            <a:endParaRPr lang="es-CO">
              <a:solidFill>
                <a:schemeClr val="accent1">
                  <a:lumMod val="75000"/>
                </a:schemeClr>
              </a:solidFill>
              <a:cs typeface="Calibri" panose="020F0502020204030204"/>
            </a:endParaRPr>
          </a:p>
          <a:p>
            <a:pPr lvl="2" algn="just"/>
            <a:r>
              <a:rPr lang="es-CO" sz="2200">
                <a:solidFill>
                  <a:schemeClr val="accent1">
                    <a:lumMod val="75000"/>
                  </a:schemeClr>
                </a:solidFill>
              </a:rPr>
              <a:t>Suspensión </a:t>
            </a:r>
            <a:r>
              <a:rPr lang="es-MX" sz="2200">
                <a:solidFill>
                  <a:schemeClr val="accent1">
                    <a:lumMod val="75000"/>
                  </a:schemeClr>
                </a:solidFill>
              </a:rPr>
              <a:t>del desembarque con fines de ingreso o conexión en territorio colombiano de </a:t>
            </a:r>
            <a:r>
              <a:rPr lang="es-MX" sz="2200" err="1">
                <a:solidFill>
                  <a:schemeClr val="accent1">
                    <a:lumMod val="75000"/>
                  </a:schemeClr>
                </a:solidFill>
              </a:rPr>
              <a:t>pax</a:t>
            </a:r>
            <a:r>
              <a:rPr lang="es-MX" sz="2200">
                <a:solidFill>
                  <a:schemeClr val="accent1">
                    <a:lumMod val="75000"/>
                  </a:schemeClr>
                </a:solidFill>
              </a:rPr>
              <a:t> procedentes del exterior por vía aérea, salvo excepciones, así como el transporte doméstico por vía aérea en todo el país.</a:t>
            </a:r>
            <a:endParaRPr lang="es-MX" sz="220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lvl="2" algn="just"/>
            <a:r>
              <a:rPr lang="es-MX" sz="2200">
                <a:solidFill>
                  <a:schemeClr val="accent1">
                    <a:lumMod val="75000"/>
                  </a:schemeClr>
                </a:solidFill>
              </a:rPr>
              <a:t>Abastecimiento (alimentos e insumos médicos) y vuelos humanitarios.</a:t>
            </a:r>
            <a:endParaRPr lang="es-CO" sz="2200">
              <a:solidFill>
                <a:schemeClr val="accent1">
                  <a:lumMod val="75000"/>
                </a:schemeClr>
              </a:solidFill>
              <a:cs typeface="Calibri" panose="020F0502020204030204"/>
            </a:endParaRPr>
          </a:p>
          <a:p>
            <a:pPr marL="514350" indent="-514350">
              <a:buFont typeface="+mj-lt"/>
              <a:buAutoNum type="arabicPeriod"/>
            </a:pPr>
            <a:endParaRPr lang="es-CO">
              <a:solidFill>
                <a:schemeClr val="accent1">
                  <a:lumMod val="75000"/>
                </a:schemeClr>
              </a:solidFill>
            </a:endParaRPr>
          </a:p>
          <a:p>
            <a:pPr marL="914400" lvl="2" indent="0">
              <a:buNone/>
            </a:pPr>
            <a:endParaRPr lang="es-CO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DCA54E1-790C-4C17-A7D1-6F74768F944D}"/>
              </a:ext>
            </a:extLst>
          </p:cNvPr>
          <p:cNvSpPr txBox="1"/>
          <p:nvPr/>
        </p:nvSpPr>
        <p:spPr>
          <a:xfrm>
            <a:off x="2614862" y="529390"/>
            <a:ext cx="7668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+mj-lt"/>
              <a:buAutoNum type="romanUcPeriod"/>
            </a:pPr>
            <a:r>
              <a:rPr lang="es-CO" sz="3200" b="1">
                <a:solidFill>
                  <a:schemeClr val="accent1">
                    <a:lumMod val="75000"/>
                  </a:schemeClr>
                </a:solidFill>
              </a:rPr>
              <a:t>ANTECEDENTES (PRE-PANDEMIA) </a:t>
            </a:r>
          </a:p>
        </p:txBody>
      </p:sp>
      <p:pic>
        <p:nvPicPr>
          <p:cNvPr id="5" name="Imagen 5" descr="Imagen que contiene Forma&#10;&#10;Descripción generada automáticamente">
            <a:extLst>
              <a:ext uri="{FF2B5EF4-FFF2-40B4-BE49-F238E27FC236}">
                <a16:creationId xmlns:a16="http://schemas.microsoft.com/office/drawing/2014/main" id="{8A9930AC-BAF8-4EB0-A122-E8760081D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05" y="1627583"/>
            <a:ext cx="3275556" cy="180743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10B80B0-CCCD-41E5-B3FC-7FBD0E3FDA8A}"/>
              </a:ext>
            </a:extLst>
          </p:cNvPr>
          <p:cNvSpPr txBox="1"/>
          <p:nvPr/>
        </p:nvSpPr>
        <p:spPr>
          <a:xfrm>
            <a:off x="3555304" y="1258866"/>
            <a:ext cx="8515609" cy="24798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14350" indent="-514350" algn="just">
              <a:lnSpc>
                <a:spcPct val="90000"/>
              </a:lnSpc>
              <a:spcBef>
                <a:spcPts val="1000"/>
              </a:spcBef>
              <a:buAutoNum type="arabicPeriod"/>
            </a:pPr>
            <a:r>
              <a:rPr lang="es-CO" sz="1600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Las proyecciones eran de aumento de demanda y en consecuencia de crecimiento y modernización de infraestructura: </a:t>
            </a:r>
            <a:endParaRPr lang="en-US" sz="1600" b="1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1200150" lvl="2" indent="-285750" algn="just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s-CO" sz="160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PND: conectividad, intervención de aeropuertos regionales por parte de Aeronáutica Civil, </a:t>
            </a:r>
            <a:r>
              <a:rPr lang="es-MX" sz="160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competencia de las entidades territoriales.</a:t>
            </a:r>
            <a:endParaRPr lang="es-CO" sz="160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1200150" lvl="2" indent="-285750" algn="just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s-CO" sz="160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Plan Estratégico 2030: </a:t>
            </a:r>
            <a:r>
              <a:rPr lang="es-MX" sz="160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se identificaron y definieron múltiples objetivos tendientes a atender la demanda esperada de pasajeros y a realizar operaciones aéreas ambientalmente sostenibles.</a:t>
            </a:r>
            <a:endParaRPr lang="en-US" sz="160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1200150" lvl="2" indent="-285750" algn="just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s-CO" sz="160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Proyectos de Inversión: categorización de atos: </a:t>
            </a:r>
            <a:r>
              <a:rPr lang="es-MX" sz="160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Aeropuerto El Dorado ciudad región Bogotá, Aeropuertos troncales mejorados, Aeropuertos región mejorados, y Apoyo a los aeropuertos de entidades territoriales.</a:t>
            </a:r>
            <a:endParaRPr lang="es-ES" sz="1600">
              <a:solidFill>
                <a:schemeClr val="accent1">
                  <a:lumMod val="75000"/>
                </a:schemeClr>
              </a:solidFill>
              <a:cs typeface="Calibri" panose="020F0502020204030204"/>
            </a:endParaRPr>
          </a:p>
        </p:txBody>
      </p:sp>
      <p:pic>
        <p:nvPicPr>
          <p:cNvPr id="7" name="Imagen 7" descr="Imagen que contiene Forma&#10;&#10;Descripción generada automáticamente">
            <a:extLst>
              <a:ext uri="{FF2B5EF4-FFF2-40B4-BE49-F238E27FC236}">
                <a16:creationId xmlns:a16="http://schemas.microsoft.com/office/drawing/2014/main" id="{C52DDDEF-F9FD-4F89-B648-532B482B6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811" y="3734635"/>
            <a:ext cx="2743200" cy="229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91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400356-AEFB-9044-AAE7-9DB214166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595" y="3210786"/>
            <a:ext cx="5629796" cy="372611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s-CO" sz="1400" b="1">
                <a:solidFill>
                  <a:schemeClr val="accent1">
                    <a:lumMod val="75000"/>
                  </a:schemeClr>
                </a:solidFill>
              </a:rPr>
              <a:t>2. Intervención de Infraestructura durante Emergencia Sanitaria. </a:t>
            </a:r>
            <a:endParaRPr lang="es-CO" sz="1400" b="1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285750" indent="-285750">
              <a:buFont typeface="Wingdings" panose="020B0604020202020204" pitchFamily="34" charset="0"/>
              <a:buChar char="§"/>
            </a:pPr>
            <a:r>
              <a:rPr lang="es-CO" sz="1200">
                <a:solidFill>
                  <a:schemeClr val="accent1">
                    <a:lumMod val="75000"/>
                  </a:schemeClr>
                </a:solidFill>
              </a:rPr>
              <a:t>59 Contratos de Obra Pública de Aerocivil al inicio de la pandemia: 80% continuó su ejecución y 20% se suspendieron pero a la fecha han reiniciado operaciones.</a:t>
            </a:r>
            <a:endParaRPr lang="es-CO" sz="120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285750" indent="-285750">
              <a:buFont typeface="Wingdings" panose="020B0604020202020204" pitchFamily="34" charset="0"/>
              <a:buChar char="§"/>
            </a:pPr>
            <a:r>
              <a:rPr lang="es-CO" sz="1200">
                <a:solidFill>
                  <a:schemeClr val="accent1">
                    <a:lumMod val="75000"/>
                  </a:schemeClr>
                </a:solidFill>
              </a:rPr>
              <a:t>Finalizaron su ejecución: Pasto 3, Guapi, Cali, Cartagena, Yopal, Montelíbano, Armenia, Leticia (ENAM ) y San Andrés - Providencia (mantenimiento lado tierra).</a:t>
            </a:r>
            <a:endParaRPr lang="es-CO" sz="120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285750" indent="-285750">
              <a:buFont typeface="Wingdings" panose="020B0604020202020204" pitchFamily="34" charset="0"/>
              <a:buChar char="§"/>
            </a:pPr>
            <a:r>
              <a:rPr lang="es-CO" sz="1200">
                <a:solidFill>
                  <a:schemeClr val="accent1">
                    <a:lumMod val="75000"/>
                  </a:schemeClr>
                </a:solidFill>
              </a:rPr>
              <a:t>Oportunidad por disminución de operaciones de vuelos: culminar actividades en menor tiempo de lo programado. V.gr. Rehabilitación pista sur EDR, pista y calles rodaje EJA, avance rehabilitación pistas Paipa, Ibagué y Valledupar. </a:t>
            </a:r>
            <a:endParaRPr lang="es-CO" sz="120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285750" indent="-285750">
              <a:buFont typeface="Wingdings" panose="020B0604020202020204" pitchFamily="34" charset="0"/>
              <a:buChar char="§"/>
            </a:pPr>
            <a:r>
              <a:rPr lang="es-CO" sz="1200">
                <a:solidFill>
                  <a:schemeClr val="accent1">
                    <a:lumMod val="75000"/>
                  </a:schemeClr>
                </a:solidFill>
              </a:rPr>
              <a:t>MANTO: adjudicación de 57 contratos (obra e interventoría) </a:t>
            </a:r>
            <a:endParaRPr lang="es-CO" sz="120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Wingdings" panose="020B0604020202020204" pitchFamily="34" charset="0"/>
              <a:buChar char="§"/>
            </a:pPr>
            <a:r>
              <a:rPr lang="es-CO" sz="120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Enrutamiento Directo Estratégico</a:t>
            </a:r>
            <a:endParaRPr lang="es-CO" sz="120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857250" indent="-857250"/>
            <a:endParaRPr lang="es-CO" sz="6400">
              <a:solidFill>
                <a:schemeClr val="accent1">
                  <a:lumMod val="75000"/>
                </a:schemeClr>
              </a:solidFill>
              <a:cs typeface="Calibri" panose="020F0502020204030204"/>
            </a:endParaRPr>
          </a:p>
          <a:p>
            <a:pPr marL="914400" lvl="2" indent="0">
              <a:buNone/>
            </a:pPr>
            <a:endParaRPr lang="es-MX">
              <a:solidFill>
                <a:schemeClr val="accent1">
                  <a:lumMod val="75000"/>
                </a:schemeClr>
              </a:solidFill>
              <a:cs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01305A8-2437-4C2C-AEF8-153917817A7E}"/>
              </a:ext>
            </a:extLst>
          </p:cNvPr>
          <p:cNvSpPr txBox="1"/>
          <p:nvPr/>
        </p:nvSpPr>
        <p:spPr>
          <a:xfrm>
            <a:off x="2533333" y="505652"/>
            <a:ext cx="7668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CO" sz="3200" b="1">
                <a:solidFill>
                  <a:schemeClr val="accent1">
                    <a:lumMod val="75000"/>
                  </a:schemeClr>
                </a:solidFill>
              </a:rPr>
              <a:t>II. LECCIONES APRENDIDAS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12FE7EF-2D88-448A-894B-59E3B05C4750}"/>
              </a:ext>
            </a:extLst>
          </p:cNvPr>
          <p:cNvSpPr txBox="1"/>
          <p:nvPr/>
        </p:nvSpPr>
        <p:spPr>
          <a:xfrm>
            <a:off x="319413" y="3294345"/>
            <a:ext cx="5457172" cy="31229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CO" sz="1400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1. Gestión de los Servicios en atención al Covid-19</a:t>
            </a:r>
            <a:endParaRPr lang="en-US" sz="1400" b="1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Courier New"/>
              <a:buChar char="o"/>
            </a:pPr>
            <a:r>
              <a:rPr lang="es-CO" sz="140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Infraestructura: Implementación de nuevos procedimientos sanitarios de bioseguridad.</a:t>
            </a:r>
            <a:endParaRPr lang="en-US" sz="140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Courier New"/>
              <a:buChar char="o"/>
            </a:pPr>
            <a:r>
              <a:rPr lang="es-CO" sz="140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Servicios: Se garantiza todos los servicios y se reorganizó equipos para evitar contagios.</a:t>
            </a:r>
            <a:endParaRPr lang="en-US" sz="140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Courier New"/>
              <a:buChar char="o"/>
            </a:pPr>
            <a:r>
              <a:rPr lang="es-CO" sz="140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“Check-in Certificado” de MinCIT avalado por OMT.</a:t>
            </a:r>
            <a:endParaRPr lang="en-US" sz="140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Courier New"/>
              <a:buChar char="o"/>
            </a:pPr>
            <a:r>
              <a:rPr lang="es-CO" sz="140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Slots Sanitarios.</a:t>
            </a:r>
            <a:endParaRPr lang="en-US" sz="140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Courier New"/>
              <a:buChar char="o"/>
            </a:pPr>
            <a:r>
              <a:rPr lang="es-MX" sz="140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Operación de carga desde el Centro de Logística y Transporte, articulado por la Aerocivil con los demás sectores del orden nacional.</a:t>
            </a:r>
            <a:endParaRPr lang="en-US" sz="140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Courier New"/>
              <a:buChar char="o"/>
            </a:pPr>
            <a:r>
              <a:rPr lang="es-MX" sz="140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Medidas de alivio en cobro de tarifas. </a:t>
            </a:r>
            <a:endParaRPr lang="es-ES" sz="140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Courier New"/>
              <a:buChar char="o"/>
            </a:pPr>
            <a:r>
              <a:rPr lang="es-MX" sz="140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ANI: Mesas de trabajo con Concesionarios. </a:t>
            </a:r>
            <a:endParaRPr lang="es-ES" sz="1400">
              <a:solidFill>
                <a:schemeClr val="accent1">
                  <a:lumMod val="75000"/>
                </a:schemeClr>
              </a:solidFill>
              <a:cs typeface="Calibri" panose="020F0502020204030204"/>
            </a:endParaRPr>
          </a:p>
        </p:txBody>
      </p:sp>
      <p:pic>
        <p:nvPicPr>
          <p:cNvPr id="7" name="Imagen 7" descr="Imagen que contiene Forma&#10;&#10;Descripción generada automáticamente">
            <a:extLst>
              <a:ext uri="{FF2B5EF4-FFF2-40B4-BE49-F238E27FC236}">
                <a16:creationId xmlns:a16="http://schemas.microsoft.com/office/drawing/2014/main" id="{554D08BE-0BBA-4ABF-BE36-026FE6858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769" y="1331986"/>
            <a:ext cx="707723" cy="655430"/>
          </a:xfrm>
          <a:prstGeom prst="rect">
            <a:avLst/>
          </a:prstGeom>
        </p:spPr>
      </p:pic>
      <p:pic>
        <p:nvPicPr>
          <p:cNvPr id="8" name="Imagen 8" descr="Imagen que contiene Forma&#10;&#10;Descripción generada automáticamente">
            <a:extLst>
              <a:ext uri="{FF2B5EF4-FFF2-40B4-BE49-F238E27FC236}">
                <a16:creationId xmlns:a16="http://schemas.microsoft.com/office/drawing/2014/main" id="{33A10D1A-9C62-4835-9FB1-7C75378F0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664" y="2132033"/>
            <a:ext cx="840288" cy="861164"/>
          </a:xfrm>
          <a:prstGeom prst="rect">
            <a:avLst/>
          </a:prstGeom>
        </p:spPr>
      </p:pic>
      <p:pic>
        <p:nvPicPr>
          <p:cNvPr id="10" name="Imagen 10" descr="Imagen que contiene Forma&#10;&#10;Descripción generada automáticamente">
            <a:extLst>
              <a:ext uri="{FF2B5EF4-FFF2-40B4-BE49-F238E27FC236}">
                <a16:creationId xmlns:a16="http://schemas.microsoft.com/office/drawing/2014/main" id="{712C230E-A82E-4F2D-AEB4-529DAA4B8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537" y="1335090"/>
            <a:ext cx="1073064" cy="523958"/>
          </a:xfrm>
          <a:prstGeom prst="rect">
            <a:avLst/>
          </a:prstGeom>
        </p:spPr>
      </p:pic>
      <p:pic>
        <p:nvPicPr>
          <p:cNvPr id="11" name="Imagen 11" descr="Imagen que contiene Forma&#10;&#10;Descripción generada automáticamente">
            <a:extLst>
              <a:ext uri="{FF2B5EF4-FFF2-40B4-BE49-F238E27FC236}">
                <a16:creationId xmlns:a16="http://schemas.microsoft.com/office/drawing/2014/main" id="{9F670BEB-C610-4C24-A33A-B488CCB9F8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2213" y="2132034"/>
            <a:ext cx="840289" cy="819412"/>
          </a:xfrm>
          <a:prstGeom prst="rect">
            <a:avLst/>
          </a:prstGeom>
        </p:spPr>
      </p:pic>
      <p:pic>
        <p:nvPicPr>
          <p:cNvPr id="12" name="Imagen 12" descr="Imagen que contiene Forma&#10;&#10;Descripción generada automáticamente">
            <a:extLst>
              <a:ext uri="{FF2B5EF4-FFF2-40B4-BE49-F238E27FC236}">
                <a16:creationId xmlns:a16="http://schemas.microsoft.com/office/drawing/2014/main" id="{A86C5F4C-BD2C-4711-BE67-BA37ED6AD0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8796" y="1594184"/>
            <a:ext cx="1623166" cy="1570974"/>
          </a:xfrm>
          <a:prstGeom prst="rect">
            <a:avLst/>
          </a:prstGeom>
        </p:spPr>
      </p:pic>
      <p:pic>
        <p:nvPicPr>
          <p:cNvPr id="14" name="Imagen 14" descr="Imagen que contiene Forma&#10;&#10;Descripción generada automáticamente">
            <a:extLst>
              <a:ext uri="{FF2B5EF4-FFF2-40B4-BE49-F238E27FC236}">
                <a16:creationId xmlns:a16="http://schemas.microsoft.com/office/drawing/2014/main" id="{C7953C1C-2B1C-4BCD-BF59-192A4E009E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8136" y="1170666"/>
            <a:ext cx="2662990" cy="108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97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Overhead point of view airport Illustration">
            <a:extLst>
              <a:ext uri="{FF2B5EF4-FFF2-40B4-BE49-F238E27FC236}">
                <a16:creationId xmlns:a16="http://schemas.microsoft.com/office/drawing/2014/main" id="{90AE4C48-7DBC-D442-93F8-4CFC5A53A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540" y="3347155"/>
            <a:ext cx="2370335" cy="209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heap 2 icon">
            <a:extLst>
              <a:ext uri="{FF2B5EF4-FFF2-40B4-BE49-F238E27FC236}">
                <a16:creationId xmlns:a16="http://schemas.microsoft.com/office/drawing/2014/main" id="{F590A078-6EAC-B946-B606-8BBE2C7AF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279" y="2100691"/>
            <a:ext cx="1147322" cy="114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400356-AEFB-9044-AAE7-9DB214166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360028"/>
            <a:ext cx="12191999" cy="7091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Se identificaron dos grandes retos para el sector en materia de infraestructura aeronáutica, tanto para la prestación de los servicios aeroportuarios, como para la provisión de los servicios a la navegación aérea, así:</a:t>
            </a:r>
          </a:p>
          <a:p>
            <a:pPr marL="0" indent="0" algn="just">
              <a:buNone/>
            </a:pPr>
            <a:endParaRPr lang="es-CO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65CDDE8-D699-401B-AB6A-40B0F580599E}"/>
              </a:ext>
            </a:extLst>
          </p:cNvPr>
          <p:cNvSpPr txBox="1"/>
          <p:nvPr/>
        </p:nvSpPr>
        <p:spPr>
          <a:xfrm>
            <a:off x="0" y="775252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CO" sz="3200" b="1">
                <a:solidFill>
                  <a:schemeClr val="accent1">
                    <a:lumMod val="75000"/>
                  </a:schemeClr>
                </a:solidFill>
              </a:rPr>
              <a:t>III. RETOS Y ESTRATEGIAS EN INFRAESTRUCTURA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CED6E75-43F8-D441-A84A-9AE8F5E7AEA4}"/>
              </a:ext>
            </a:extLst>
          </p:cNvPr>
          <p:cNvSpPr/>
          <p:nvPr/>
        </p:nvSpPr>
        <p:spPr>
          <a:xfrm>
            <a:off x="259701" y="5440449"/>
            <a:ext cx="11787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  </a:t>
            </a:r>
          </a:p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Los grandes retos referidos fueron desarrollados en los siguientes 4 apartes:</a:t>
            </a:r>
          </a:p>
        </p:txBody>
      </p:sp>
      <p:pic>
        <p:nvPicPr>
          <p:cNvPr id="6" name="Picture 2" descr="Low Price icon">
            <a:extLst>
              <a:ext uri="{FF2B5EF4-FFF2-40B4-BE49-F238E27FC236}">
                <a16:creationId xmlns:a16="http://schemas.microsoft.com/office/drawing/2014/main" id="{5BCA6345-38B8-794A-AE85-AF4F62501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443" y="2069142"/>
            <a:ext cx="787672" cy="70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D903966-E669-464C-9244-7591788ED7C0}"/>
              </a:ext>
            </a:extLst>
          </p:cNvPr>
          <p:cNvSpPr/>
          <p:nvPr/>
        </p:nvSpPr>
        <p:spPr>
          <a:xfrm>
            <a:off x="-609601" y="2166521"/>
            <a:ext cx="92535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algn="ctr">
              <a:buAutoNum type="arabicPeriod"/>
            </a:pPr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La reducción en los ingresos de la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</a:rPr>
              <a:t>Aerocivil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 y de los concesionarios aeroportuarios, que genera la necesidad de replantear el plazo en el que se tenía previsto el cumplimiento de algunas de las metas trazadas en el 2018;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3E68B38-1AC6-804C-9194-63DA107F9372}"/>
              </a:ext>
            </a:extLst>
          </p:cNvPr>
          <p:cNvSpPr/>
          <p:nvPr/>
        </p:nvSpPr>
        <p:spPr>
          <a:xfrm>
            <a:off x="3571876" y="3760157"/>
            <a:ext cx="84750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2. La planeación y priorización de la infraestructura, asociada no solo a la variación de los ingresos, pero también a la variación de la demanda esperada para los próximos años, con el fin de evitar inversiones sobre o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</a:rPr>
              <a:t>subdimensionadas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, o inadecuadas.</a:t>
            </a:r>
            <a:endParaRPr lang="es-CO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914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878D291-2EAE-1142-98B0-3C69B7607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284" y="2700338"/>
            <a:ext cx="5050992" cy="2584631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400356-AEFB-9044-AAE7-9DB214166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40018"/>
            <a:ext cx="6096000" cy="3822718"/>
          </a:xfrm>
        </p:spPr>
        <p:txBody>
          <a:bodyPr>
            <a:normAutofit lnSpcReduction="10000"/>
          </a:bodyPr>
          <a:lstStyle/>
          <a:p>
            <a:pPr lvl="1" algn="just"/>
            <a:r>
              <a:rPr lang="es-CO" sz="1800" dirty="0">
                <a:solidFill>
                  <a:schemeClr val="accent1">
                    <a:lumMod val="75000"/>
                  </a:schemeClr>
                </a:solidFill>
              </a:rPr>
              <a:t>Plan de Navegación Aérea para Colombia como herramienta estratégica para orientar las mejoras en la provisión de los servicios a la navegación aérea y servicios aeroportuarios.</a:t>
            </a:r>
          </a:p>
          <a:p>
            <a:pPr lvl="1" algn="just"/>
            <a:r>
              <a:rPr lang="es-CO" sz="1800" dirty="0">
                <a:solidFill>
                  <a:schemeClr val="accent1">
                    <a:lumMod val="75000"/>
                  </a:schemeClr>
                </a:solidFill>
              </a:rPr>
              <a:t>Reto: reducción de ingresos y disminución de acciones frente a peligros que amenazan los niveles de seguridad operacional. </a:t>
            </a:r>
          </a:p>
          <a:p>
            <a:pPr lvl="1" algn="just"/>
            <a:r>
              <a:rPr lang="es-CO" sz="1800" dirty="0">
                <a:solidFill>
                  <a:schemeClr val="accent1">
                    <a:lumMod val="75000"/>
                  </a:schemeClr>
                </a:solidFill>
              </a:rPr>
              <a:t>Continuación de las intervenciones programadas para su mantenimiento. </a:t>
            </a:r>
          </a:p>
          <a:p>
            <a:pPr marL="742950" lvl="1" indent="-285750" algn="just"/>
            <a:r>
              <a:rPr lang="es-CO" sz="1800" dirty="0">
                <a:solidFill>
                  <a:schemeClr val="accent1">
                    <a:lumMod val="75000"/>
                  </a:schemeClr>
                </a:solidFill>
              </a:rPr>
              <a:t>Disminución importante en las operaciones aéreas pero no cierre total del espacio aéreo.</a:t>
            </a:r>
          </a:p>
          <a:p>
            <a:pPr marL="742950" lvl="1" indent="-285750" algn="just"/>
            <a:r>
              <a:rPr lang="es-CO" sz="1800" dirty="0">
                <a:solidFill>
                  <a:schemeClr val="accent1">
                    <a:lumMod val="75000"/>
                  </a:schemeClr>
                </a:solidFill>
              </a:rPr>
              <a:t>Capacidad instalada para servicios a la navegación aérea.</a:t>
            </a:r>
          </a:p>
          <a:p>
            <a:pPr lvl="1" algn="just"/>
            <a:r>
              <a:rPr lang="es-CO" sz="1800" dirty="0">
                <a:solidFill>
                  <a:schemeClr val="accent1">
                    <a:lumMod val="75000"/>
                  </a:schemeClr>
                </a:solidFill>
              </a:rPr>
              <a:t>Fortalecimiento de la capacidad de vigilancia.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65CDDE8-D699-401B-AB6A-40B0F580599E}"/>
              </a:ext>
            </a:extLst>
          </p:cNvPr>
          <p:cNvSpPr txBox="1"/>
          <p:nvPr/>
        </p:nvSpPr>
        <p:spPr>
          <a:xfrm>
            <a:off x="0" y="53671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CO" sz="3200" b="1">
                <a:solidFill>
                  <a:schemeClr val="accent1">
                    <a:lumMod val="75000"/>
                  </a:schemeClr>
                </a:solidFill>
              </a:rPr>
              <a:t>III. RETOS Y ESTRATEGIAS EN INFRAESTRUCTURA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5AE5A64-9039-7842-845F-3EB24F05B099}"/>
              </a:ext>
            </a:extLst>
          </p:cNvPr>
          <p:cNvSpPr/>
          <p:nvPr/>
        </p:nvSpPr>
        <p:spPr>
          <a:xfrm>
            <a:off x="112642" y="1269088"/>
            <a:ext cx="119667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r>
              <a:rPr lang="es-CO" sz="2000" b="1" dirty="0">
                <a:solidFill>
                  <a:schemeClr val="accent1">
                    <a:lumMod val="75000"/>
                  </a:schemeClr>
                </a:solidFill>
              </a:rPr>
              <a:t>Mantenimiento de la infraestructura para la provisión de los servicios a la navegación aérea y servicios aeroportuarios, con el fin de garantizar niveles óptimos de seguridad operacional, seguridad de la aviación civil y bioseguridad, de acuerdo con lo previsto en el Plan de Navegación aérea para Colombia:</a:t>
            </a:r>
          </a:p>
        </p:txBody>
      </p:sp>
    </p:spTree>
    <p:extLst>
      <p:ext uri="{BB962C8B-B14F-4D97-AF65-F5344CB8AC3E}">
        <p14:creationId xmlns:p14="http://schemas.microsoft.com/office/powerpoint/2010/main" val="2395831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400356-AEFB-9044-AAE7-9DB214166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42" y="2197043"/>
            <a:ext cx="8937915" cy="1374832"/>
          </a:xfrm>
        </p:spPr>
        <p:txBody>
          <a:bodyPr>
            <a:normAutofit/>
          </a:bodyPr>
          <a:lstStyle/>
          <a:p>
            <a:pPr algn="just"/>
            <a:r>
              <a:rPr lang="es-CO" sz="1900" dirty="0">
                <a:solidFill>
                  <a:schemeClr val="accent1">
                    <a:lumMod val="75000"/>
                  </a:schemeClr>
                </a:solidFill>
              </a:rPr>
              <a:t>Reducción de los ingresos de los aeropuertos concesionados, afectando el rubro más importante que percibe la Aerocivil.</a:t>
            </a:r>
          </a:p>
          <a:p>
            <a:pPr algn="just"/>
            <a:r>
              <a:rPr lang="es-CO" sz="1900" dirty="0">
                <a:solidFill>
                  <a:schemeClr val="accent1">
                    <a:lumMod val="75000"/>
                  </a:schemeClr>
                </a:solidFill>
              </a:rPr>
              <a:t>Necesidad de reformular la inversión en infraestructura aeronáutica en el corto plazo, así como identificar fuentes alternativas para la consecución de liquidez.</a:t>
            </a:r>
            <a:endParaRPr lang="es-CO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es-CO" sz="18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s-CO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CO" sz="1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65CDDE8-D699-401B-AB6A-40B0F580599E}"/>
              </a:ext>
            </a:extLst>
          </p:cNvPr>
          <p:cNvSpPr txBox="1"/>
          <p:nvPr/>
        </p:nvSpPr>
        <p:spPr>
          <a:xfrm>
            <a:off x="0" y="77525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CO" sz="3200" b="1">
                <a:solidFill>
                  <a:schemeClr val="accent1">
                    <a:lumMod val="75000"/>
                  </a:schemeClr>
                </a:solidFill>
              </a:rPr>
              <a:t>III. RETOS Y ESTRATEGIAS EN INFRAESTRUCTURA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A00ED70-9C59-8F47-A9C7-2D3DDDA6B0EB}"/>
              </a:ext>
            </a:extLst>
          </p:cNvPr>
          <p:cNvSpPr/>
          <p:nvPr/>
        </p:nvSpPr>
        <p:spPr>
          <a:xfrm>
            <a:off x="0" y="1393959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75000"/>
                  </a:schemeClr>
                </a:solidFill>
              </a:rPr>
              <a:t>2. Revisión y ajuste de las metas de inversión en infraestructura previstas para el corto plazo, teniendo en cuenta la afectación de los ingresos: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2EB0BE7-B170-6740-B199-DDEBB0049848}"/>
              </a:ext>
            </a:extLst>
          </p:cNvPr>
          <p:cNvSpPr/>
          <p:nvPr/>
        </p:nvSpPr>
        <p:spPr>
          <a:xfrm>
            <a:off x="1661559" y="3706233"/>
            <a:ext cx="100488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La disminución en los ingresos, aunado a la incertidumbre en la recuperación del mercado y a la estructura financiera de la Aerocivil, requiere: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>
              <a:solidFill>
                <a:schemeClr val="accent1">
                  <a:lumMod val="75000"/>
                </a:schemeClr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Identificar herramientas de planificación que permitan conocer qué inversiones se deben ejecutar y cuales reestructurar o desplazar, con el fin de no sobredimensionar la infraestructura aeroportuaria o degradar los niveles de servicio – estudios de capacidad y demanda.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Revisar y analizar mecanismos de protección a las inversiones y la incorporación de modelos de administración y operación de los aeropuertos (i.e.modelo para la operación y mantenimiento aeropuerto SAI y Providencia en análisis).</a:t>
            </a:r>
          </a:p>
        </p:txBody>
      </p:sp>
      <p:pic>
        <p:nvPicPr>
          <p:cNvPr id="7" name="Gráfico 6" descr="Estadísticas">
            <a:extLst>
              <a:ext uri="{FF2B5EF4-FFF2-40B4-BE49-F238E27FC236}">
                <a16:creationId xmlns:a16="http://schemas.microsoft.com/office/drawing/2014/main" id="{7D84B6DE-6CDA-5244-981F-9791850E4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6310" y="1844806"/>
            <a:ext cx="1873034" cy="1873034"/>
          </a:xfrm>
          <a:prstGeom prst="rect">
            <a:avLst/>
          </a:prstGeom>
        </p:spPr>
      </p:pic>
      <p:pic>
        <p:nvPicPr>
          <p:cNvPr id="9" name="Gráfico 8" descr="Cabeza con engranajes">
            <a:extLst>
              <a:ext uri="{FF2B5EF4-FFF2-40B4-BE49-F238E27FC236}">
                <a16:creationId xmlns:a16="http://schemas.microsoft.com/office/drawing/2014/main" id="{9FEB8BD7-66F4-CD46-8082-58DE96584D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5010" y="4329160"/>
            <a:ext cx="1685397" cy="168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2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A537F09-FDF1-1D46-B97C-BB9A57C8F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3" y="2716008"/>
            <a:ext cx="4250533" cy="2320301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400356-AEFB-9044-AAE7-9DB214166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3463" y="2230081"/>
            <a:ext cx="7241383" cy="3560278"/>
          </a:xfrm>
        </p:spPr>
        <p:txBody>
          <a:bodyPr>
            <a:noAutofit/>
          </a:bodyPr>
          <a:lstStyle/>
          <a:p>
            <a:pPr algn="just"/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Planeación e inversión en infraestructura teniendo en cuenta la incertidumbre en la demanda.</a:t>
            </a:r>
          </a:p>
          <a:p>
            <a:pPr algn="just"/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Herramientas de planificación y modelos de contratos flexibles, que permitan responder de manera adecuada y oportuna a la constante evolución de la industria aeronáutica en materia de tráfico, cambios tecnológicos, nuevos requerimientos de servicios y niveles de servicio, entre otros.</a:t>
            </a:r>
          </a:p>
          <a:p>
            <a:pPr algn="just"/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Experiencias internacionales en el diseño y construcción de infraestructura aeroportuaria, incluyendo los denominados </a:t>
            </a:r>
            <a:r>
              <a:rPr lang="es-ES" sz="2000" i="1" dirty="0">
                <a:solidFill>
                  <a:schemeClr val="accent1">
                    <a:lumMod val="75000"/>
                  </a:schemeClr>
                </a:solidFill>
              </a:rPr>
              <a:t>“disparadores de inversión”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, que deberán ser definidos conforme las necesidades de servicio.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65CDDE8-D699-401B-AB6A-40B0F580599E}"/>
              </a:ext>
            </a:extLst>
          </p:cNvPr>
          <p:cNvSpPr txBox="1"/>
          <p:nvPr/>
        </p:nvSpPr>
        <p:spPr>
          <a:xfrm>
            <a:off x="0" y="77525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CO" sz="3200" b="1">
                <a:solidFill>
                  <a:schemeClr val="accent1">
                    <a:lumMod val="75000"/>
                  </a:schemeClr>
                </a:solidFill>
              </a:rPr>
              <a:t>III. RETOS Y ESTRATEGIAS EN INFRAESTRUCTURA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11DCF1F-69FD-0042-B95C-3F7E707D7D5F}"/>
              </a:ext>
            </a:extLst>
          </p:cNvPr>
          <p:cNvSpPr/>
          <p:nvPr/>
        </p:nvSpPr>
        <p:spPr>
          <a:xfrm>
            <a:off x="0" y="1360027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3. Priorización de inversiones:</a:t>
            </a:r>
          </a:p>
        </p:txBody>
      </p:sp>
    </p:spTree>
    <p:extLst>
      <p:ext uri="{BB962C8B-B14F-4D97-AF65-F5344CB8AC3E}">
        <p14:creationId xmlns:p14="http://schemas.microsoft.com/office/powerpoint/2010/main" val="7055233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B0322994A36649A87FE5461A90E0BD" ma:contentTypeVersion="1" ma:contentTypeDescription="Create a new document." ma:contentTypeScope="" ma:versionID="1725b4ff0e0c91e59f53b97b8f7134b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1934F2F-5D10-4031-A1F0-18E475D58F5C}"/>
</file>

<file path=customXml/itemProps2.xml><?xml version="1.0" encoding="utf-8"?>
<ds:datastoreItem xmlns:ds="http://schemas.openxmlformats.org/officeDocument/2006/customXml" ds:itemID="{5259E417-7D9E-4BBC-93BC-22DE0F25F97B}"/>
</file>

<file path=customXml/itemProps3.xml><?xml version="1.0" encoding="utf-8"?>
<ds:datastoreItem xmlns:ds="http://schemas.openxmlformats.org/officeDocument/2006/customXml" ds:itemID="{EFA9308C-C2DE-4CF5-98FE-97B689EDB938}"/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1786</Words>
  <Application>Microsoft Office PowerPoint</Application>
  <PresentationFormat>Panorámica</PresentationFormat>
  <Paragraphs>104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Open Sans</vt:lpstr>
      <vt:lpstr>Wingdings</vt:lpstr>
      <vt:lpstr>Tema de Office</vt:lpstr>
      <vt:lpstr>Presentación de PowerPoint</vt:lpstr>
      <vt:lpstr>INFRAESTRUCTURA Y SOSTENIBILIDAD AMBIENTAL  RESILIENCIA DE LA INFRAESTRUCTURA AERONÁUTICA FRENTE AL COVID-19: RETOS Y OPORTUNIDADES  Olga Lucía Ramírez Duarte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V. RECOMENDACIONES</vt:lpstr>
      <vt:lpstr>V. RECOMENDACIONES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INFRAESTRUCTURA Y SOSTENIBILIDAD AMBIENTAL</dc:title>
  <dc:creator>Microsoft Office User</dc:creator>
  <cp:lastModifiedBy>Luz Melba Castañeda Lizarazo</cp:lastModifiedBy>
  <cp:revision>17</cp:revision>
  <dcterms:created xsi:type="dcterms:W3CDTF">2020-11-20T15:30:23Z</dcterms:created>
  <dcterms:modified xsi:type="dcterms:W3CDTF">2020-11-24T21:16:45Z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0x01010022B0322994A36649A87FE5461A90E0BD</vt:lpwstr>
  </property>
</Properties>
</file>